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04"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01415-8519-D941-90AC-CE454718444D}" type="datetimeFigureOut">
              <a:rPr lang="en-US" smtClean="0"/>
              <a:t>6/4/13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E047E-64E3-444A-926C-08E41647E8E5}" type="slidenum">
              <a:rPr lang="en-US" smtClean="0"/>
              <a:t>‹#›</a:t>
            </a:fld>
            <a:endParaRPr lang="en-US"/>
          </a:p>
        </p:txBody>
      </p:sp>
    </p:spTree>
    <p:extLst>
      <p:ext uri="{BB962C8B-B14F-4D97-AF65-F5344CB8AC3E}">
        <p14:creationId xmlns:p14="http://schemas.microsoft.com/office/powerpoint/2010/main" val="20806791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students are reading this passage on their own this time.</a:t>
            </a:r>
            <a:endParaRPr lang="en-US" dirty="0"/>
          </a:p>
        </p:txBody>
      </p:sp>
      <p:sp>
        <p:nvSpPr>
          <p:cNvPr id="4" name="Slide Number Placeholder 3"/>
          <p:cNvSpPr>
            <a:spLocks noGrp="1"/>
          </p:cNvSpPr>
          <p:nvPr>
            <p:ph type="sldNum" sz="quarter" idx="10"/>
          </p:nvPr>
        </p:nvSpPr>
        <p:spPr/>
        <p:txBody>
          <a:bodyPr/>
          <a:lstStyle/>
          <a:p>
            <a:fld id="{E4E63801-40AC-F541-873B-B7F0B0B9F9A3}" type="slidenum">
              <a:rPr lang="en-US" smtClean="0"/>
              <a:t>5</a:t>
            </a:fld>
            <a:endParaRPr lang="en-US" dirty="0"/>
          </a:p>
        </p:txBody>
      </p:sp>
    </p:spTree>
    <p:extLst>
      <p:ext uri="{BB962C8B-B14F-4D97-AF65-F5344CB8AC3E}">
        <p14:creationId xmlns:p14="http://schemas.microsoft.com/office/powerpoint/2010/main" val="425738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students are reading this passage on their own this time.</a:t>
            </a:r>
            <a:endParaRPr lang="en-US" dirty="0" smtClean="0"/>
          </a:p>
          <a:p>
            <a:endParaRPr lang="en-US" dirty="0"/>
          </a:p>
        </p:txBody>
      </p:sp>
      <p:sp>
        <p:nvSpPr>
          <p:cNvPr id="4" name="Slide Number Placeholder 3"/>
          <p:cNvSpPr>
            <a:spLocks noGrp="1"/>
          </p:cNvSpPr>
          <p:nvPr>
            <p:ph type="sldNum" sz="quarter" idx="10"/>
          </p:nvPr>
        </p:nvSpPr>
        <p:spPr/>
        <p:txBody>
          <a:bodyPr/>
          <a:lstStyle/>
          <a:p>
            <a:fld id="{E4E63801-40AC-F541-873B-B7F0B0B9F9A3}" type="slidenum">
              <a:rPr lang="en-US" smtClean="0"/>
              <a:t>6</a:t>
            </a:fld>
            <a:endParaRPr lang="en-US" dirty="0"/>
          </a:p>
        </p:txBody>
      </p:sp>
    </p:spTree>
    <p:extLst>
      <p:ext uri="{BB962C8B-B14F-4D97-AF65-F5344CB8AC3E}">
        <p14:creationId xmlns:p14="http://schemas.microsoft.com/office/powerpoint/2010/main" val="169849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ED787-C030-8847-99C2-71D6416A357D}" type="datetimeFigureOut">
              <a:rPr lang="en-US" smtClean="0"/>
              <a:t>6/4/13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250413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D787-C030-8847-99C2-71D6416A357D}" type="datetimeFigureOut">
              <a:rPr lang="en-US" smtClean="0"/>
              <a:t>6/4/13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193048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D787-C030-8847-99C2-71D6416A357D}" type="datetimeFigureOut">
              <a:rPr lang="en-US" smtClean="0"/>
              <a:t>6/4/13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390887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ED787-C030-8847-99C2-71D6416A357D}" type="datetimeFigureOut">
              <a:rPr lang="en-US" smtClean="0"/>
              <a:t>6/4/13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310790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ED787-C030-8847-99C2-71D6416A357D}" type="datetimeFigureOut">
              <a:rPr lang="en-US" smtClean="0"/>
              <a:t>6/4/13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247183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ED787-C030-8847-99C2-71D6416A357D}" type="datetimeFigureOut">
              <a:rPr lang="en-US" smtClean="0"/>
              <a:t>6/4/13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217151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ED787-C030-8847-99C2-71D6416A357D}" type="datetimeFigureOut">
              <a:rPr lang="en-US" smtClean="0"/>
              <a:t>6/4/13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105792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ED787-C030-8847-99C2-71D6416A357D}" type="datetimeFigureOut">
              <a:rPr lang="en-US" smtClean="0"/>
              <a:t>6/4/13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322926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ED787-C030-8847-99C2-71D6416A357D}" type="datetimeFigureOut">
              <a:rPr lang="en-US" smtClean="0"/>
              <a:t>6/4/13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366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ED787-C030-8847-99C2-71D6416A357D}" type="datetimeFigureOut">
              <a:rPr lang="en-US" smtClean="0"/>
              <a:t>6/4/13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305506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ED787-C030-8847-99C2-71D6416A357D}" type="datetimeFigureOut">
              <a:rPr lang="en-US" smtClean="0"/>
              <a:t>6/4/13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CA62-8861-3046-A581-CECBB9991ED5}" type="slidenum">
              <a:rPr lang="en-US" smtClean="0"/>
              <a:t>‹#›</a:t>
            </a:fld>
            <a:endParaRPr lang="en-US"/>
          </a:p>
        </p:txBody>
      </p:sp>
    </p:spTree>
    <p:extLst>
      <p:ext uri="{BB962C8B-B14F-4D97-AF65-F5344CB8AC3E}">
        <p14:creationId xmlns:p14="http://schemas.microsoft.com/office/powerpoint/2010/main" val="5057242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ED787-C030-8847-99C2-71D6416A357D}" type="datetimeFigureOut">
              <a:rPr lang="en-US" smtClean="0"/>
              <a:t>6/4/13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1CA62-8861-3046-A581-CECBB9991ED5}" type="slidenum">
              <a:rPr lang="en-US" smtClean="0"/>
              <a:t>‹#›</a:t>
            </a:fld>
            <a:endParaRPr lang="en-US"/>
          </a:p>
        </p:txBody>
      </p:sp>
    </p:spTree>
    <p:extLst>
      <p:ext uri="{BB962C8B-B14F-4D97-AF65-F5344CB8AC3E}">
        <p14:creationId xmlns:p14="http://schemas.microsoft.com/office/powerpoint/2010/main" val="3888441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ELD Activities and Support</a:t>
            </a:r>
            <a:endParaRPr lang="en-US" dirty="0"/>
          </a:p>
        </p:txBody>
      </p:sp>
      <p:sp>
        <p:nvSpPr>
          <p:cNvPr id="3" name="Subtitle 2"/>
          <p:cNvSpPr>
            <a:spLocks noGrp="1"/>
          </p:cNvSpPr>
          <p:nvPr>
            <p:ph type="subTitle" idx="1"/>
          </p:nvPr>
        </p:nvSpPr>
        <p:spPr/>
        <p:txBody>
          <a:bodyPr/>
          <a:lstStyle/>
          <a:p>
            <a:r>
              <a:rPr lang="en-US" dirty="0" smtClean="0"/>
              <a:t>Extended Listening Comprehension Practice</a:t>
            </a:r>
            <a:endParaRPr lang="en-US" dirty="0"/>
          </a:p>
        </p:txBody>
      </p:sp>
    </p:spTree>
    <p:extLst>
      <p:ext uri="{BB962C8B-B14F-4D97-AF65-F5344CB8AC3E}">
        <p14:creationId xmlns:p14="http://schemas.microsoft.com/office/powerpoint/2010/main" val="3700330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396" y="274638"/>
            <a:ext cx="8874888" cy="1143000"/>
          </a:xfrm>
        </p:spPr>
        <p:txBody>
          <a:bodyPr>
            <a:normAutofit fontScale="90000"/>
          </a:bodyPr>
          <a:lstStyle/>
          <a:p>
            <a:r>
              <a:rPr lang="en-US" dirty="0" smtClean="0"/>
              <a:t>Read the passage to the students. Then read the questions and answer choices to them as they answer the questions.</a:t>
            </a:r>
            <a:endParaRPr lang="en-US" dirty="0"/>
          </a:p>
        </p:txBody>
      </p:sp>
      <p:pic>
        <p:nvPicPr>
          <p:cNvPr id="7" name="Content Placeholder 6" descr="Screen Shot 2013-06-04 at 1.27.21 PM.png"/>
          <p:cNvPicPr>
            <a:picLocks noGrp="1" noChangeAspect="1"/>
          </p:cNvPicPr>
          <p:nvPr>
            <p:ph sz="half" idx="1"/>
          </p:nvPr>
        </p:nvPicPr>
        <p:blipFill>
          <a:blip r:embed="rId2">
            <a:extLst>
              <a:ext uri="{28A0092B-C50C-407E-A947-70E740481C1C}">
                <a14:useLocalDpi xmlns:a14="http://schemas.microsoft.com/office/drawing/2010/main" val="0"/>
              </a:ext>
            </a:extLst>
          </a:blip>
          <a:srcRect l="-10394" r="-10394"/>
          <a:stretch>
            <a:fillRect/>
          </a:stretch>
        </p:blipFill>
        <p:spPr>
          <a:xfrm>
            <a:off x="457200" y="2204293"/>
            <a:ext cx="4038600" cy="4525963"/>
          </a:xfrm>
        </p:spPr>
      </p:pic>
      <p:pic>
        <p:nvPicPr>
          <p:cNvPr id="8" name="Content Placeholder 7" descr="Screen Shot 2013-06-04 at 1.27.30 PM.png"/>
          <p:cNvPicPr>
            <a:picLocks noGrp="1" noChangeAspect="1"/>
          </p:cNvPicPr>
          <p:nvPr>
            <p:ph sz="half" idx="2"/>
          </p:nvPr>
        </p:nvPicPr>
        <p:blipFill>
          <a:blip r:embed="rId3">
            <a:extLst>
              <a:ext uri="{28A0092B-C50C-407E-A947-70E740481C1C}">
                <a14:useLocalDpi xmlns:a14="http://schemas.microsoft.com/office/drawing/2010/main" val="0"/>
              </a:ext>
            </a:extLst>
          </a:blip>
          <a:srcRect t="-6034" b="-6034"/>
          <a:stretch>
            <a:fillRect/>
          </a:stretch>
        </p:blipFill>
        <p:spPr>
          <a:xfrm>
            <a:off x="4648200" y="2204293"/>
            <a:ext cx="4038600" cy="4525963"/>
          </a:xfrm>
        </p:spPr>
      </p:pic>
      <p:sp>
        <p:nvSpPr>
          <p:cNvPr id="9" name="Oval 8"/>
          <p:cNvSpPr/>
          <p:nvPr/>
        </p:nvSpPr>
        <p:spPr>
          <a:xfrm>
            <a:off x="5064727" y="291203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5077735" y="321933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077735" y="352913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5062247" y="414873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5062247" y="447402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5062247" y="476833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062247" y="562028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046759" y="596106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062247" y="6255377"/>
            <a:ext cx="170953" cy="1548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48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atin typeface="Calibri" charset="0"/>
              </a:rPr>
              <a:t>Extended Listening Comprehension</a:t>
            </a:r>
          </a:p>
        </p:txBody>
      </p:sp>
      <p:sp>
        <p:nvSpPr>
          <p:cNvPr id="32771" name="Content Placeholder 2"/>
          <p:cNvSpPr>
            <a:spLocks noGrp="1"/>
          </p:cNvSpPr>
          <p:nvPr>
            <p:ph idx="1"/>
          </p:nvPr>
        </p:nvSpPr>
        <p:spPr/>
        <p:txBody>
          <a:bodyPr/>
          <a:lstStyle/>
          <a:p>
            <a:pPr>
              <a:buFont typeface="Arial" charset="0"/>
              <a:buNone/>
            </a:pPr>
            <a:r>
              <a:rPr lang="en-US" sz="2400">
                <a:latin typeface="Calibri" charset="0"/>
              </a:rPr>
              <a:t>It was lunchtime and Kim was running as fast as she could to Ms. Chin</a:t>
            </a:r>
            <a:r>
              <a:rPr lang="ja-JP" altLang="en-US" sz="2400">
                <a:latin typeface="Calibri" charset="0"/>
              </a:rPr>
              <a:t>’</a:t>
            </a:r>
            <a:r>
              <a:rPr lang="en-US" sz="2400">
                <a:latin typeface="Calibri" charset="0"/>
              </a:rPr>
              <a:t>s Classroom. She wanted to play with Buster. Who</a:t>
            </a:r>
            <a:r>
              <a:rPr lang="ja-JP" altLang="en-US" sz="2400">
                <a:latin typeface="Calibri" charset="0"/>
              </a:rPr>
              <a:t>’</a:t>
            </a:r>
            <a:r>
              <a:rPr lang="en-US" sz="2400">
                <a:latin typeface="Calibri" charset="0"/>
              </a:rPr>
              <a:t>s Buster, you ask? Buster is a fluffy black and white rabbit that Ms. Chin keeps in her classroom. Ms. Chin teaches science, and she brought Buster to school for her students to study. If students want to play with Buster or hold him or feed him, they have to come to Ms. Chin</a:t>
            </a:r>
            <a:r>
              <a:rPr lang="ja-JP" altLang="en-US" sz="2400">
                <a:latin typeface="Calibri" charset="0"/>
              </a:rPr>
              <a:t>’</a:t>
            </a:r>
            <a:r>
              <a:rPr lang="en-US" sz="2400">
                <a:latin typeface="Calibri" charset="0"/>
              </a:rPr>
              <a:t>s classroom during lunchtime.  So Kim was on her way to see Buster. She had never fed a rabbit before, and she wanted to see Buster before the other children did. </a:t>
            </a:r>
          </a:p>
          <a:p>
            <a:endParaRPr lang="en-US">
              <a:latin typeface="Calibri" charset="0"/>
            </a:endParaRPr>
          </a:p>
        </p:txBody>
      </p:sp>
    </p:spTree>
    <p:extLst>
      <p:ext uri="{BB962C8B-B14F-4D97-AF65-F5344CB8AC3E}">
        <p14:creationId xmlns:p14="http://schemas.microsoft.com/office/powerpoint/2010/main" val="362863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US">
                <a:latin typeface="Calibri" charset="0"/>
              </a:rPr>
              <a:t>Extended</a:t>
            </a:r>
            <a:br>
              <a:rPr lang="en-US">
                <a:latin typeface="Calibri" charset="0"/>
              </a:rPr>
            </a:br>
            <a:r>
              <a:rPr lang="en-US">
                <a:latin typeface="Calibri" charset="0"/>
              </a:rPr>
              <a:t>Listening Comprehension</a:t>
            </a:r>
            <a:br>
              <a:rPr lang="en-US">
                <a:latin typeface="Calibri" charset="0"/>
              </a:rPr>
            </a:br>
            <a:r>
              <a:rPr lang="en-US">
                <a:latin typeface="Calibri" charset="0"/>
              </a:rPr>
              <a:t>Questions</a:t>
            </a:r>
          </a:p>
        </p:txBody>
      </p:sp>
      <p:sp>
        <p:nvSpPr>
          <p:cNvPr id="33795" name="Content Placeholder 2"/>
          <p:cNvSpPr>
            <a:spLocks noGrp="1"/>
          </p:cNvSpPr>
          <p:nvPr>
            <p:ph idx="1"/>
          </p:nvPr>
        </p:nvSpPr>
        <p:spPr/>
        <p:txBody>
          <a:bodyPr>
            <a:normAutofit fontScale="77500" lnSpcReduction="20000"/>
          </a:bodyPr>
          <a:lstStyle/>
          <a:p>
            <a:pPr>
              <a:buFont typeface="Arial" charset="0"/>
              <a:buNone/>
            </a:pPr>
            <a:r>
              <a:rPr lang="en-US" sz="1800">
                <a:latin typeface="Calibri" charset="0"/>
              </a:rPr>
              <a:t>19. Where was Kim going?</a:t>
            </a:r>
          </a:p>
          <a:p>
            <a:pPr lvl="1">
              <a:buFont typeface="Arial" charset="0"/>
              <a:buNone/>
            </a:pPr>
            <a:r>
              <a:rPr lang="en-US" sz="1400">
                <a:latin typeface="Calibri" charset="0"/>
              </a:rPr>
              <a:t>a.  She is going to a classroom</a:t>
            </a:r>
          </a:p>
          <a:p>
            <a:pPr lvl="1">
              <a:buFont typeface="Arial" charset="0"/>
              <a:buNone/>
            </a:pPr>
            <a:r>
              <a:rPr lang="en-US" sz="1400">
                <a:latin typeface="Calibri" charset="0"/>
              </a:rPr>
              <a:t>b.  She is going to the pet store</a:t>
            </a:r>
          </a:p>
          <a:p>
            <a:pPr lvl="1">
              <a:buFont typeface="Arial" charset="0"/>
              <a:buNone/>
            </a:pPr>
            <a:r>
              <a:rPr lang="en-US" sz="1400">
                <a:latin typeface="Calibri" charset="0"/>
              </a:rPr>
              <a:t>c.  She is going to the lunchroom</a:t>
            </a:r>
          </a:p>
          <a:p>
            <a:pPr lvl="1">
              <a:buFont typeface="Arial" charset="0"/>
              <a:buNone/>
            </a:pPr>
            <a:r>
              <a:rPr lang="en-US" sz="1400">
                <a:latin typeface="Calibri" charset="0"/>
              </a:rPr>
              <a:t>d. She is hungry</a:t>
            </a:r>
          </a:p>
          <a:p>
            <a:pPr>
              <a:buFont typeface="Arial" charset="0"/>
              <a:buNone/>
            </a:pPr>
            <a:r>
              <a:rPr lang="en-US" sz="1800">
                <a:latin typeface="Calibri" charset="0"/>
              </a:rPr>
              <a:t>20. Who is Buster?</a:t>
            </a:r>
          </a:p>
          <a:p>
            <a:pPr lvl="1">
              <a:buFont typeface="Arial" charset="0"/>
              <a:buNone/>
            </a:pPr>
            <a:r>
              <a:rPr lang="en-US" sz="1400">
                <a:latin typeface="Calibri" charset="0"/>
              </a:rPr>
              <a:t>a.  He is a friend of Kim</a:t>
            </a:r>
            <a:r>
              <a:rPr lang="ja-JP" altLang="en-US" sz="1400">
                <a:latin typeface="Calibri" charset="0"/>
              </a:rPr>
              <a:t>’</a:t>
            </a:r>
            <a:r>
              <a:rPr lang="en-US" sz="1400">
                <a:latin typeface="Calibri" charset="0"/>
              </a:rPr>
              <a:t>s</a:t>
            </a:r>
          </a:p>
          <a:p>
            <a:pPr lvl="1">
              <a:buFont typeface="Arial" charset="0"/>
              <a:buNone/>
            </a:pPr>
            <a:r>
              <a:rPr lang="en-US" sz="1400">
                <a:latin typeface="Calibri" charset="0"/>
              </a:rPr>
              <a:t>b.  He is Kim</a:t>
            </a:r>
            <a:r>
              <a:rPr lang="ja-JP" altLang="en-US" sz="1400">
                <a:latin typeface="Calibri" charset="0"/>
              </a:rPr>
              <a:t>’</a:t>
            </a:r>
            <a:r>
              <a:rPr lang="en-US" sz="1400">
                <a:latin typeface="Calibri" charset="0"/>
              </a:rPr>
              <a:t>s pet rabbit</a:t>
            </a:r>
          </a:p>
          <a:p>
            <a:pPr lvl="1">
              <a:buFont typeface="Arial" charset="0"/>
              <a:buNone/>
            </a:pPr>
            <a:r>
              <a:rPr lang="en-US" sz="1400">
                <a:latin typeface="Calibri" charset="0"/>
              </a:rPr>
              <a:t>c.  He is Ms. Chin</a:t>
            </a:r>
            <a:r>
              <a:rPr lang="ja-JP" altLang="en-US" sz="1400">
                <a:latin typeface="Calibri" charset="0"/>
              </a:rPr>
              <a:t>’</a:t>
            </a:r>
            <a:r>
              <a:rPr lang="en-US" sz="1400">
                <a:latin typeface="Calibri" charset="0"/>
              </a:rPr>
              <a:t>s rabbit</a:t>
            </a:r>
          </a:p>
          <a:p>
            <a:pPr lvl="1">
              <a:buFont typeface="Arial" charset="0"/>
              <a:buNone/>
            </a:pPr>
            <a:r>
              <a:rPr lang="en-US" sz="1400">
                <a:latin typeface="Calibri" charset="0"/>
              </a:rPr>
              <a:t>d. He is a person</a:t>
            </a:r>
          </a:p>
          <a:p>
            <a:pPr>
              <a:buFont typeface="Arial" charset="0"/>
              <a:buNone/>
            </a:pPr>
            <a:r>
              <a:rPr lang="en-US" sz="1800">
                <a:latin typeface="Calibri" charset="0"/>
              </a:rPr>
              <a:t>21. What did Kim want to do?</a:t>
            </a:r>
          </a:p>
          <a:p>
            <a:pPr lvl="1">
              <a:buFont typeface="Arial" charset="0"/>
              <a:buNone/>
            </a:pPr>
            <a:r>
              <a:rPr lang="en-US" sz="1400">
                <a:latin typeface="Calibri" charset="0"/>
              </a:rPr>
              <a:t>a.  Kim wanted to eat lunch</a:t>
            </a:r>
          </a:p>
          <a:p>
            <a:pPr lvl="1">
              <a:buFont typeface="Arial" charset="0"/>
              <a:buNone/>
            </a:pPr>
            <a:r>
              <a:rPr lang="en-US" sz="1400">
                <a:latin typeface="Calibri" charset="0"/>
              </a:rPr>
              <a:t>b.  Kim wanted to feed Buster</a:t>
            </a:r>
          </a:p>
          <a:p>
            <a:pPr lvl="1">
              <a:buFont typeface="Arial" charset="0"/>
              <a:buNone/>
            </a:pPr>
            <a:r>
              <a:rPr lang="en-US" sz="1400">
                <a:latin typeface="Calibri" charset="0"/>
              </a:rPr>
              <a:t>c.  Kim wanted to play outside</a:t>
            </a:r>
          </a:p>
          <a:p>
            <a:pPr lvl="1">
              <a:buFont typeface="Arial" charset="0"/>
              <a:buNone/>
            </a:pPr>
            <a:r>
              <a:rPr lang="en-US" sz="1400" b="1">
                <a:latin typeface="Calibri" charset="0"/>
              </a:rPr>
              <a:t> </a:t>
            </a:r>
            <a:r>
              <a:rPr lang="en-US" sz="1400">
                <a:latin typeface="Calibri" charset="0"/>
              </a:rPr>
              <a:t>d. Kim wanted to have breakfast</a:t>
            </a:r>
            <a:endParaRPr lang="en-US" sz="1800">
              <a:latin typeface="Calibri" charset="0"/>
            </a:endParaRPr>
          </a:p>
          <a:p>
            <a:pPr>
              <a:buFont typeface="Arial" charset="0"/>
              <a:buNone/>
            </a:pPr>
            <a:r>
              <a:rPr lang="en-US" sz="1800">
                <a:latin typeface="Calibri" charset="0"/>
              </a:rPr>
              <a:t>22. Why did Ms. Chin bring buster?</a:t>
            </a:r>
          </a:p>
          <a:p>
            <a:pPr lvl="1">
              <a:buFont typeface="Arial" charset="0"/>
              <a:buNone/>
            </a:pPr>
            <a:r>
              <a:rPr lang="en-US" sz="1400">
                <a:latin typeface="Calibri" charset="0"/>
              </a:rPr>
              <a:t>a. to make it talk</a:t>
            </a:r>
          </a:p>
          <a:p>
            <a:pPr lvl="1">
              <a:buFont typeface="Arial" charset="0"/>
              <a:buNone/>
            </a:pPr>
            <a:r>
              <a:rPr lang="en-US" sz="1400">
                <a:latin typeface="Calibri" charset="0"/>
              </a:rPr>
              <a:t>b. for her students to study it</a:t>
            </a:r>
          </a:p>
          <a:p>
            <a:pPr lvl="1">
              <a:buFont typeface="Arial" charset="0"/>
              <a:buNone/>
            </a:pPr>
            <a:r>
              <a:rPr lang="en-US" sz="1400">
                <a:latin typeface="Calibri" charset="0"/>
              </a:rPr>
              <a:t>c. to play </a:t>
            </a:r>
          </a:p>
          <a:p>
            <a:pPr lvl="1">
              <a:buFont typeface="Arial" charset="0"/>
              <a:buNone/>
            </a:pPr>
            <a:r>
              <a:rPr lang="en-US" sz="1400">
                <a:latin typeface="Calibri" charset="0"/>
              </a:rPr>
              <a:t>d. to be free</a:t>
            </a:r>
            <a:endParaRPr lang="en-US" sz="1100">
              <a:latin typeface="Calibri" charset="0"/>
            </a:endParaRPr>
          </a:p>
          <a:p>
            <a:pPr>
              <a:buFont typeface="Arial" charset="0"/>
              <a:buNone/>
            </a:pPr>
            <a:r>
              <a:rPr lang="en-US" sz="1800">
                <a:latin typeface="Calibri" charset="0"/>
              </a:rPr>
              <a:t>23. When can the students feed and hold buster?</a:t>
            </a:r>
          </a:p>
          <a:p>
            <a:pPr lvl="1">
              <a:buFont typeface="Arial" charset="0"/>
              <a:buNone/>
            </a:pPr>
            <a:r>
              <a:rPr lang="en-US" sz="1400">
                <a:latin typeface="Calibri" charset="0"/>
              </a:rPr>
              <a:t>a. after school</a:t>
            </a:r>
          </a:p>
          <a:p>
            <a:pPr lvl="1">
              <a:buFont typeface="Arial" charset="0"/>
              <a:buNone/>
            </a:pPr>
            <a:r>
              <a:rPr lang="en-US" sz="1400">
                <a:latin typeface="Calibri" charset="0"/>
              </a:rPr>
              <a:t>b. inside the classroom</a:t>
            </a:r>
          </a:p>
          <a:p>
            <a:pPr lvl="1">
              <a:buFont typeface="Arial" charset="0"/>
              <a:buNone/>
            </a:pPr>
            <a:r>
              <a:rPr lang="en-US" sz="1400">
                <a:latin typeface="Calibri" charset="0"/>
              </a:rPr>
              <a:t>c. at home</a:t>
            </a:r>
          </a:p>
          <a:p>
            <a:pPr lvl="1">
              <a:buFont typeface="Arial" charset="0"/>
              <a:buNone/>
            </a:pPr>
            <a:r>
              <a:rPr lang="en-US" sz="1400">
                <a:latin typeface="Calibri" charset="0"/>
              </a:rPr>
              <a:t>d. during lunch</a:t>
            </a:r>
            <a:endParaRPr lang="en-US" sz="700">
              <a:latin typeface="Calibri" charset="0"/>
            </a:endParaRPr>
          </a:p>
        </p:txBody>
      </p:sp>
    </p:spTree>
    <p:extLst>
      <p:ext uri="{BB962C8B-B14F-4D97-AF65-F5344CB8AC3E}">
        <p14:creationId xmlns:p14="http://schemas.microsoft.com/office/powerpoint/2010/main" val="27554499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06-09 at 10.58.32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02" y="0"/>
            <a:ext cx="7464166" cy="6858000"/>
          </a:xfrm>
          <a:prstGeom prst="rect">
            <a:avLst/>
          </a:prstGeom>
        </p:spPr>
      </p:pic>
    </p:spTree>
    <p:extLst>
      <p:ext uri="{BB962C8B-B14F-4D97-AF65-F5344CB8AC3E}">
        <p14:creationId xmlns:p14="http://schemas.microsoft.com/office/powerpoint/2010/main" val="252100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06-09 at 10.58.4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903" y="1991456"/>
            <a:ext cx="7861300" cy="2730500"/>
          </a:xfrm>
          <a:prstGeom prst="rect">
            <a:avLst/>
          </a:prstGeom>
        </p:spPr>
      </p:pic>
      <p:sp>
        <p:nvSpPr>
          <p:cNvPr id="3" name="Title 2"/>
          <p:cNvSpPr>
            <a:spLocks noGrp="1"/>
          </p:cNvSpPr>
          <p:nvPr>
            <p:ph type="title"/>
          </p:nvPr>
        </p:nvSpPr>
        <p:spPr/>
        <p:txBody>
          <a:bodyPr/>
          <a:lstStyle/>
          <a:p>
            <a:r>
              <a:rPr lang="en-US" dirty="0" smtClean="0"/>
              <a:t>The passage continues……..</a:t>
            </a:r>
            <a:endParaRPr lang="en-US" dirty="0"/>
          </a:p>
        </p:txBody>
      </p:sp>
    </p:spTree>
    <p:extLst>
      <p:ext uri="{BB962C8B-B14F-4D97-AF65-F5344CB8AC3E}">
        <p14:creationId xmlns:p14="http://schemas.microsoft.com/office/powerpoint/2010/main" val="3643001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06-09 at 10.58.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771" y="0"/>
            <a:ext cx="5716883" cy="6858000"/>
          </a:xfrm>
          <a:prstGeom prst="rect">
            <a:avLst/>
          </a:prstGeom>
        </p:spPr>
      </p:pic>
      <p:sp>
        <p:nvSpPr>
          <p:cNvPr id="6" name="Oval 5"/>
          <p:cNvSpPr/>
          <p:nvPr/>
        </p:nvSpPr>
        <p:spPr>
          <a:xfrm>
            <a:off x="2786577" y="793283"/>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2786577" y="2020354"/>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2786577" y="1614483"/>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2786577" y="1209737"/>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2809719" y="4351131"/>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2806754" y="3931304"/>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p:cNvSpPr/>
          <p:nvPr/>
        </p:nvSpPr>
        <p:spPr>
          <a:xfrm>
            <a:off x="2823674" y="3539391"/>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p:cNvSpPr/>
          <p:nvPr/>
        </p:nvSpPr>
        <p:spPr>
          <a:xfrm>
            <a:off x="2823674" y="3133521"/>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p:cNvSpPr/>
          <p:nvPr/>
        </p:nvSpPr>
        <p:spPr>
          <a:xfrm>
            <a:off x="2823674" y="6346947"/>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p:nvSpPr>
        <p:spPr>
          <a:xfrm>
            <a:off x="2823674" y="5941076"/>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p:nvSpPr>
        <p:spPr>
          <a:xfrm>
            <a:off x="2823674" y="5563121"/>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p:cNvSpPr/>
          <p:nvPr/>
        </p:nvSpPr>
        <p:spPr>
          <a:xfrm>
            <a:off x="2809719" y="5171207"/>
            <a:ext cx="230605" cy="2233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783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362</Words>
  <Application>Microsoft Macintosh PowerPoint</Application>
  <PresentationFormat>On-screen Show (4:3)</PresentationFormat>
  <Paragraphs>36</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ELD Activities and Support</vt:lpstr>
      <vt:lpstr>Read the passage to the students. Then read the questions and answer choices to them as they answer the questions.</vt:lpstr>
      <vt:lpstr>Extended Listening Comprehension</vt:lpstr>
      <vt:lpstr>Extended Listening Comprehension Questions</vt:lpstr>
      <vt:lpstr>PowerPoint Presentation</vt:lpstr>
      <vt:lpstr>The passage continues……..</vt:lpstr>
      <vt:lpstr>PowerPoint Presentation</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 Activities and Support</dc:title>
  <dc:creator>Gonzales, Amanda (mgonzales@psusd.us)</dc:creator>
  <cp:lastModifiedBy>Gonzales, Amanda (mgonzales@psusd.us)</cp:lastModifiedBy>
  <cp:revision>4</cp:revision>
  <dcterms:created xsi:type="dcterms:W3CDTF">2013-06-04T20:27:47Z</dcterms:created>
  <dcterms:modified xsi:type="dcterms:W3CDTF">2013-06-04T20:42:22Z</dcterms:modified>
</cp:coreProperties>
</file>